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sldIdLst>
    <p:sldId id="256" r:id="rId2"/>
    <p:sldId id="257" r:id="rId3"/>
    <p:sldId id="258" r:id="rId4"/>
  </p:sldIdLst>
  <p:sldSz cx="10693400" cy="6019800"/>
  <p:notesSz cx="9866313" cy="6735763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290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802004" y="1866137"/>
            <a:ext cx="9089389" cy="12641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604009" y="3371087"/>
            <a:ext cx="7485379" cy="1504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E5DA27-8137-4372-A519-47A02CA68C2A}" type="datetime1">
              <a:rPr lang="en-US"/>
              <a:pPr>
                <a:defRPr/>
              </a:pPr>
              <a:t>12/25/2023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C082AD-6381-46CE-8507-FBF4A21B25F1}" type="datetime1">
              <a:rPr lang="en-US"/>
              <a:pPr>
                <a:defRPr/>
              </a:pPr>
              <a:t>12/25/2023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534669" y="1384553"/>
            <a:ext cx="4651628" cy="39730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5507100" y="1384553"/>
            <a:ext cx="4651628" cy="39730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44C7E3-2A44-489D-A581-FA8A907BFD5C}" type="datetime1">
              <a:rPr lang="en-US"/>
              <a:pPr>
                <a:defRPr/>
              </a:pPr>
              <a:t>12/25/2023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1FDB50-AE8E-48AC-8453-FF394E4F3AAA}" type="datetime1">
              <a:rPr lang="en-US"/>
              <a:pPr>
                <a:defRPr/>
              </a:pPr>
              <a:t>12/25/2023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1279D0-0097-4075-9996-9CA9653BA6B7}" type="datetime1">
              <a:rPr lang="en-US"/>
              <a:pPr>
                <a:defRPr/>
              </a:pPr>
              <a:t>12/25/2023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3_Пользовательский маке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Обложка 4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/>
          <p:nvPr userDrawn="1"/>
        </p:nvSpPr>
        <p:spPr bwMode="auto">
          <a:xfrm>
            <a:off x="0" y="0"/>
            <a:ext cx="10693399" cy="300989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220" tIns="40110" rIns="80220" bIns="401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0220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6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 bwMode="auto">
          <a:xfrm>
            <a:off x="0" y="3009899"/>
            <a:ext cx="10693399" cy="30098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220" tIns="40110" rIns="80220" bIns="401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0220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6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441380" y="3333184"/>
            <a:ext cx="4028125" cy="76944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2500" cap="all" spc="26">
                <a:solidFill>
                  <a:schemeClr val="bg1"/>
                </a:solidFill>
              </a:defRPr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>
              <a:defRPr/>
            </a:pPr>
            <a:r>
              <a:rPr lang="ru-RU"/>
              <a:t>Заголовок раздела в несколько строк</a:t>
            </a:r>
            <a:endParaRPr/>
          </a:p>
        </p:txBody>
      </p:sp>
      <p:sp>
        <p:nvSpPr>
          <p:cNvPr id="18" name="Текст 9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441380" y="5443326"/>
            <a:ext cx="4028125" cy="246220"/>
          </a:xfrm>
        </p:spPr>
        <p:txBody>
          <a:bodyPr anchor="b"/>
          <a:lstStyle>
            <a:lvl1pPr>
              <a:spcBef>
                <a:spcPts val="0"/>
              </a:spcBef>
              <a:defRPr sz="1600" cap="none" spc="26">
                <a:solidFill>
                  <a:schemeClr val="bg1"/>
                </a:solidFill>
              </a:defRPr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>
              <a:defRPr/>
            </a:pPr>
            <a:r>
              <a:rPr lang="en-US"/>
              <a:t>2017 </a:t>
            </a:r>
            <a:r>
              <a:rPr lang="ru-RU"/>
              <a:t>г.</a:t>
            </a:r>
            <a:endParaRPr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/>
          <a:stretch/>
        </p:blipFill>
        <p:spPr bwMode="auto">
          <a:xfrm>
            <a:off x="370899" y="379023"/>
            <a:ext cx="3191170" cy="7913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Заключите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 bwMode="auto">
          <a:xfrm>
            <a:off x="0" y="3009899"/>
            <a:ext cx="10693399" cy="30098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220" tIns="40110" rIns="80220" bIns="401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0220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6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 userDrawn="1"/>
        </p:nvSpPr>
        <p:spPr bwMode="auto">
          <a:xfrm>
            <a:off x="0" y="0"/>
            <a:ext cx="10693399" cy="300989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220" tIns="40110" rIns="80220" bIns="401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0220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6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18" name="Текст 9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442076" y="4138353"/>
            <a:ext cx="5061264" cy="1551193"/>
          </a:xfrm>
        </p:spPr>
        <p:txBody>
          <a:bodyPr anchor="b" anchorCtr="0"/>
          <a:lstStyle>
            <a:lvl1pPr marL="0" marR="0" indent="0" algn="l" defTabSz="80220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defRPr sz="1200" cap="none" spc="26">
                <a:solidFill>
                  <a:schemeClr val="bg2"/>
                </a:solidFill>
              </a:defRPr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>
              <a:defRPr/>
            </a:pPr>
            <a:r>
              <a:rPr lang="ru-RU"/>
              <a:t>Пункт приема корреспонденции: </a:t>
            </a:r>
            <a:endParaRPr/>
          </a:p>
          <a:p>
            <a:pPr lvl="0">
              <a:defRPr/>
            </a:pPr>
            <a:r>
              <a:rPr lang="ru-RU"/>
              <a:t>Москва, Сандуновский пер., д. 3, стр. 1, телефон +7 495 621-09-61</a:t>
            </a:r>
            <a:endParaRPr/>
          </a:p>
          <a:p>
            <a:pPr lvl="0">
              <a:defRPr/>
            </a:pPr>
            <a:r>
              <a:rPr lang="ru-RU"/>
              <a:t>Почтовый адрес: 107016, Москва, ул. Неглинная, д. 12</a:t>
            </a:r>
            <a:endParaRPr/>
          </a:p>
          <a:p>
            <a:pPr lvl="0">
              <a:defRPr/>
            </a:pPr>
            <a:r>
              <a:rPr lang="ru-RU"/>
              <a:t>Контактный центр: 8 800 250-40-72, +7 495 771-91-00</a:t>
            </a:r>
            <a:endParaRPr/>
          </a:p>
          <a:p>
            <a:pPr lvl="0">
              <a:defRPr/>
            </a:pPr>
            <a:r>
              <a:rPr lang="ru-RU"/>
              <a:t>Факс: +7 495 621-64-65, +7 495 621-62-88</a:t>
            </a:r>
            <a:endParaRPr/>
          </a:p>
          <a:p>
            <a:pPr lvl="0">
              <a:defRPr/>
            </a:pPr>
            <a:r>
              <a:rPr lang="ru-RU"/>
              <a:t>Сайт: www.cbr.ru</a:t>
            </a:r>
            <a:endParaRPr/>
          </a:p>
          <a:p>
            <a:pPr lvl="0">
              <a:defRPr/>
            </a:pPr>
            <a:r>
              <a:rPr lang="ru-RU"/>
              <a:t>Электронная почта: fps@cbr.ru</a:t>
            </a:r>
            <a:endParaRPr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441380" y="2048643"/>
            <a:ext cx="4871901" cy="646330"/>
          </a:xfrm>
        </p:spPr>
        <p:txBody>
          <a:bodyPr anchor="b" anchorCtr="0"/>
          <a:lstStyle>
            <a:lvl1pPr>
              <a:lnSpc>
                <a:spcPct val="100000"/>
              </a:lnSpc>
              <a:spcBef>
                <a:spcPts val="0"/>
              </a:spcBef>
              <a:defRPr sz="2100" cap="all" spc="26">
                <a:solidFill>
                  <a:schemeClr val="bg1"/>
                </a:solidFill>
              </a:defRPr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>
              <a:defRPr/>
            </a:pPr>
            <a:r>
              <a:rPr lang="ru-RU"/>
              <a:t>Спасибо </a:t>
            </a:r>
            <a:endParaRPr/>
          </a:p>
          <a:p>
            <a:pPr lvl="0">
              <a:defRPr/>
            </a:pPr>
            <a:r>
              <a:rPr lang="ru-RU"/>
              <a:t>за внимание</a:t>
            </a:r>
            <a:endParaRPr/>
          </a:p>
        </p:txBody>
      </p:sp>
      <p:pic>
        <p:nvPicPr>
          <p:cNvPr id="8" name="Рисунок 6"/>
          <p:cNvPicPr>
            <a:picLocks noChangeAspect="1"/>
          </p:cNvPicPr>
          <p:nvPr userDrawn="1"/>
        </p:nvPicPr>
        <p:blipFill>
          <a:blip r:embed="rId2" cstate="print"/>
          <a:stretch/>
        </p:blipFill>
        <p:spPr bwMode="auto">
          <a:xfrm>
            <a:off x="369308" y="379024"/>
            <a:ext cx="2111564" cy="52363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8000">
              <a:schemeClr val="tx2"/>
            </a:gs>
            <a:gs pos="70000">
              <a:srgbClr val="C4D6EB"/>
            </a:gs>
            <a:gs pos="97000">
              <a:srgbClr val="FFEBFA"/>
            </a:gs>
          </a:gsLst>
          <a:path path="rect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 bwMode="auto">
          <a:xfrm>
            <a:off x="359997" y="376015"/>
            <a:ext cx="280669" cy="280669"/>
          </a:xfrm>
          <a:custGeom>
            <a:avLst/>
            <a:gdLst/>
            <a:ahLst/>
            <a:cxnLst/>
            <a:rect l="l" t="t" r="r" b="b"/>
            <a:pathLst>
              <a:path w="280670" h="280670" extrusionOk="0">
                <a:moveTo>
                  <a:pt x="140195" y="0"/>
                </a:moveTo>
                <a:lnTo>
                  <a:pt x="95886" y="7149"/>
                </a:lnTo>
                <a:lnTo>
                  <a:pt x="57401" y="27056"/>
                </a:lnTo>
                <a:lnTo>
                  <a:pt x="27052" y="57409"/>
                </a:lnTo>
                <a:lnTo>
                  <a:pt x="7148" y="95897"/>
                </a:lnTo>
                <a:lnTo>
                  <a:pt x="0" y="140208"/>
                </a:lnTo>
                <a:lnTo>
                  <a:pt x="7148" y="184523"/>
                </a:lnTo>
                <a:lnTo>
                  <a:pt x="27052" y="223011"/>
                </a:lnTo>
                <a:lnTo>
                  <a:pt x="57401" y="253363"/>
                </a:lnTo>
                <a:lnTo>
                  <a:pt x="95886" y="273267"/>
                </a:lnTo>
                <a:lnTo>
                  <a:pt x="140195" y="280416"/>
                </a:lnTo>
                <a:lnTo>
                  <a:pt x="184523" y="273267"/>
                </a:lnTo>
                <a:lnTo>
                  <a:pt x="191649" y="269582"/>
                </a:lnTo>
                <a:lnTo>
                  <a:pt x="140195" y="269582"/>
                </a:lnTo>
                <a:lnTo>
                  <a:pt x="89841" y="259417"/>
                </a:lnTo>
                <a:lnTo>
                  <a:pt x="48726" y="231694"/>
                </a:lnTo>
                <a:lnTo>
                  <a:pt x="21008" y="190571"/>
                </a:lnTo>
                <a:lnTo>
                  <a:pt x="10845" y="140208"/>
                </a:lnTo>
                <a:lnTo>
                  <a:pt x="21008" y="89844"/>
                </a:lnTo>
                <a:lnTo>
                  <a:pt x="48726" y="48721"/>
                </a:lnTo>
                <a:lnTo>
                  <a:pt x="89841" y="20998"/>
                </a:lnTo>
                <a:lnTo>
                  <a:pt x="140195" y="10833"/>
                </a:lnTo>
                <a:lnTo>
                  <a:pt x="191646" y="10833"/>
                </a:lnTo>
                <a:lnTo>
                  <a:pt x="184523" y="7149"/>
                </a:lnTo>
                <a:lnTo>
                  <a:pt x="140195" y="0"/>
                </a:lnTo>
                <a:close/>
              </a:path>
              <a:path w="280670" h="280670" extrusionOk="0">
                <a:moveTo>
                  <a:pt x="191646" y="10833"/>
                </a:moveTo>
                <a:lnTo>
                  <a:pt x="140195" y="10833"/>
                </a:lnTo>
                <a:lnTo>
                  <a:pt x="190565" y="20998"/>
                </a:lnTo>
                <a:lnTo>
                  <a:pt x="231692" y="48721"/>
                </a:lnTo>
                <a:lnTo>
                  <a:pt x="259417" y="89844"/>
                </a:lnTo>
                <a:lnTo>
                  <a:pt x="269582" y="140208"/>
                </a:lnTo>
                <a:lnTo>
                  <a:pt x="259417" y="190571"/>
                </a:lnTo>
                <a:lnTo>
                  <a:pt x="231692" y="231694"/>
                </a:lnTo>
                <a:lnTo>
                  <a:pt x="190565" y="259417"/>
                </a:lnTo>
                <a:lnTo>
                  <a:pt x="140195" y="269582"/>
                </a:lnTo>
                <a:lnTo>
                  <a:pt x="191649" y="269582"/>
                </a:lnTo>
                <a:lnTo>
                  <a:pt x="223019" y="253363"/>
                </a:lnTo>
                <a:lnTo>
                  <a:pt x="253374" y="223011"/>
                </a:lnTo>
                <a:lnTo>
                  <a:pt x="273280" y="184523"/>
                </a:lnTo>
                <a:lnTo>
                  <a:pt x="280428" y="140208"/>
                </a:lnTo>
                <a:lnTo>
                  <a:pt x="273280" y="95897"/>
                </a:lnTo>
                <a:lnTo>
                  <a:pt x="253374" y="57409"/>
                </a:lnTo>
                <a:lnTo>
                  <a:pt x="223019" y="27056"/>
                </a:lnTo>
                <a:lnTo>
                  <a:pt x="191646" y="10833"/>
                </a:lnTo>
                <a:close/>
              </a:path>
            </a:pathLst>
          </a:custGeom>
          <a:solidFill>
            <a:srgbClr val="77787B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10" cstate="print"/>
          <a:stretch/>
        </p:blipFill>
        <p:spPr bwMode="auto">
          <a:xfrm>
            <a:off x="385816" y="415640"/>
            <a:ext cx="228726" cy="20573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11" cstate="print"/>
          <a:stretch/>
        </p:blipFill>
        <p:spPr bwMode="auto">
          <a:xfrm>
            <a:off x="710255" y="466025"/>
            <a:ext cx="769917" cy="1021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534669" y="240791"/>
            <a:ext cx="9624059" cy="963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534669" y="1384553"/>
            <a:ext cx="9624059" cy="39730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3635755" y="5598414"/>
            <a:ext cx="3421887" cy="300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534669" y="5598414"/>
            <a:ext cx="2459481" cy="300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179D9A-DE93-48A1-AFB7-A6AF4116673F}" type="datetime1">
              <a:rPr lang="en-US"/>
              <a:pPr>
                <a:defRPr/>
              </a:pPr>
              <a:t>12/25/2023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7699248" y="5598414"/>
            <a:ext cx="2459481" cy="300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 bwMode="auto">
          <a:xfrm>
            <a:off x="0" y="0"/>
            <a:ext cx="10693400" cy="60198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 bwMode="auto">
          <a:xfrm>
            <a:off x="534670" y="849660"/>
            <a:ext cx="9624060" cy="448376"/>
          </a:xfrm>
          <a:prstGeom prst="rect">
            <a:avLst/>
          </a:prstGeom>
        </p:spPr>
        <p:txBody>
          <a:bodyPr vert="horz" wrap="square" lIns="0" tIns="169720" rIns="0" bIns="0" rtlCol="0">
            <a:spAutoFit/>
          </a:bodyPr>
          <a:lstStyle/>
          <a:p>
            <a:pPr marL="82449">
              <a:spcBef>
                <a:spcPts val="88"/>
              </a:spcBef>
              <a:defRPr/>
            </a:pPr>
            <a:r>
              <a:rPr/>
              <a:t>ОБЩИЕ</a:t>
            </a:r>
            <a:r>
              <a:rPr spc="-31"/>
              <a:t> </a:t>
            </a:r>
            <a:r>
              <a:rPr spc="-18"/>
              <a:t>ПРАВИЛА</a:t>
            </a:r>
            <a:r>
              <a:rPr spc="-26"/>
              <a:t> </a:t>
            </a:r>
            <a:r>
              <a:rPr/>
              <a:t>ПОВЕДЕНИЯ</a:t>
            </a:r>
            <a:r>
              <a:rPr spc="-31"/>
              <a:t> </a:t>
            </a:r>
            <a:r>
              <a:rPr/>
              <a:t>С</a:t>
            </a:r>
            <a:r>
              <a:rPr spc="-26"/>
              <a:t> </a:t>
            </a:r>
            <a:r>
              <a:rPr spc="-9"/>
              <a:t>КИБЕРМОШЕННИКАМИ</a:t>
            </a:r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 bwMode="auto">
          <a:xfrm>
            <a:off x="1386922" y="1579967"/>
            <a:ext cx="7730437" cy="4350972"/>
          </a:xfrm>
          <a:prstGeom prst="rect">
            <a:avLst/>
          </a:prstGeom>
        </p:spPr>
        <p:txBody>
          <a:bodyPr vert="horz" wrap="square" lIns="0" tIns="86905" rIns="0" bIns="0" rtlCol="0">
            <a:spAutoFit/>
          </a:bodyPr>
          <a:lstStyle/>
          <a:p>
            <a:pPr marL="11142">
              <a:spcBef>
                <a:spcPts val="684"/>
              </a:spcBef>
              <a:defRPr/>
            </a:pPr>
            <a:r>
              <a:rPr/>
              <a:t>Не</a:t>
            </a:r>
            <a:r>
              <a:rPr spc="-4"/>
              <a:t> </a:t>
            </a:r>
            <a:r>
              <a:rPr/>
              <a:t>сообщайте</a:t>
            </a:r>
            <a:r>
              <a:rPr spc="-4"/>
              <a:t> </a:t>
            </a:r>
            <a:r>
              <a:rPr/>
              <a:t>никому</a:t>
            </a:r>
            <a:r>
              <a:rPr spc="-4"/>
              <a:t> </a:t>
            </a:r>
            <a:r>
              <a:rPr/>
              <a:t>личную</a:t>
            </a:r>
            <a:r>
              <a:rPr spc="-4"/>
              <a:t> </a:t>
            </a:r>
            <a:r>
              <a:rPr/>
              <a:t>и финансовую</a:t>
            </a:r>
            <a:r>
              <a:rPr spc="-4"/>
              <a:t> </a:t>
            </a:r>
            <a:r>
              <a:rPr/>
              <a:t>информацию</a:t>
            </a:r>
            <a:r>
              <a:rPr spc="-4"/>
              <a:t> </a:t>
            </a:r>
            <a:r>
              <a:rPr/>
              <a:t>(данные </a:t>
            </a:r>
            <a:r>
              <a:rPr spc="-9"/>
              <a:t>карты)</a:t>
            </a:r>
            <a:endParaRPr/>
          </a:p>
          <a:p>
            <a:pPr marL="11142" marR="859583">
              <a:lnSpc>
                <a:spcPct val="90100"/>
              </a:lnSpc>
              <a:spcBef>
                <a:spcPts val="816"/>
              </a:spcBef>
              <a:defRPr/>
            </a:pPr>
            <a:r>
              <a:rPr spc="-9"/>
              <a:t>Установите</a:t>
            </a:r>
            <a:r>
              <a:rPr spc="-83"/>
              <a:t> </a:t>
            </a:r>
            <a:r>
              <a:rPr/>
              <a:t>антивирусные</a:t>
            </a:r>
            <a:r>
              <a:rPr spc="-38"/>
              <a:t> </a:t>
            </a:r>
            <a:r>
              <a:rPr/>
              <a:t>программы</a:t>
            </a:r>
            <a:r>
              <a:rPr spc="-38"/>
              <a:t> </a:t>
            </a:r>
            <a:r>
              <a:rPr/>
              <a:t>на</a:t>
            </a:r>
            <a:r>
              <a:rPr spc="-38"/>
              <a:t> </a:t>
            </a:r>
            <a:r>
              <a:rPr/>
              <a:t>все</a:t>
            </a:r>
            <a:r>
              <a:rPr spc="-44"/>
              <a:t> </a:t>
            </a:r>
            <a:r>
              <a:rPr/>
              <a:t>свои</a:t>
            </a:r>
            <a:r>
              <a:rPr spc="-38"/>
              <a:t> </a:t>
            </a:r>
            <a:r>
              <a:rPr/>
              <a:t>гаджеты</a:t>
            </a:r>
            <a:r>
              <a:rPr spc="-38"/>
              <a:t> </a:t>
            </a:r>
            <a:r>
              <a:rPr/>
              <a:t>и</a:t>
            </a:r>
            <a:r>
              <a:rPr spc="-38"/>
              <a:t> </a:t>
            </a:r>
            <a:r>
              <a:rPr spc="-9"/>
              <a:t>регулярно обновляйте</a:t>
            </a:r>
            <a:r>
              <a:rPr spc="-78"/>
              <a:t> </a:t>
            </a:r>
            <a:r>
              <a:rPr spc="-22"/>
              <a:t>их</a:t>
            </a:r>
            <a:endParaRPr/>
          </a:p>
          <a:p>
            <a:pPr marL="11142" marR="1965398">
              <a:lnSpc>
                <a:spcPct val="90100"/>
              </a:lnSpc>
              <a:spcBef>
                <a:spcPts val="869"/>
              </a:spcBef>
              <a:defRPr/>
            </a:pPr>
            <a:r>
              <a:rPr/>
              <a:t>Не</a:t>
            </a:r>
            <a:r>
              <a:rPr spc="-26"/>
              <a:t> </a:t>
            </a:r>
            <a:r>
              <a:rPr/>
              <a:t>читайте</a:t>
            </a:r>
            <a:r>
              <a:rPr spc="-22"/>
              <a:t> </a:t>
            </a:r>
            <a:r>
              <a:rPr/>
              <a:t>сообщения</a:t>
            </a:r>
            <a:r>
              <a:rPr spc="-22"/>
              <a:t> </a:t>
            </a:r>
            <a:r>
              <a:rPr/>
              <a:t>и</a:t>
            </a:r>
            <a:r>
              <a:rPr spc="-22"/>
              <a:t> </a:t>
            </a:r>
            <a:r>
              <a:rPr/>
              <a:t>письма</a:t>
            </a:r>
            <a:r>
              <a:rPr spc="-18"/>
              <a:t> </a:t>
            </a:r>
            <a:r>
              <a:rPr/>
              <a:t>от</a:t>
            </a:r>
            <a:r>
              <a:rPr spc="-22"/>
              <a:t> </a:t>
            </a:r>
            <a:r>
              <a:rPr/>
              <a:t>неизвестных</a:t>
            </a:r>
            <a:r>
              <a:rPr spc="-18"/>
              <a:t> </a:t>
            </a:r>
            <a:r>
              <a:rPr spc="-9"/>
              <a:t>адресатов </a:t>
            </a:r>
            <a:r>
              <a:rPr/>
              <a:t>и</a:t>
            </a:r>
            <a:r>
              <a:rPr spc="-13"/>
              <a:t> </a:t>
            </a:r>
            <a:r>
              <a:rPr spc="-9"/>
              <a:t>не перезванивайте </a:t>
            </a:r>
            <a:r>
              <a:rPr/>
              <a:t>по</a:t>
            </a:r>
            <a:r>
              <a:rPr spc="-13"/>
              <a:t> </a:t>
            </a:r>
            <a:r>
              <a:rPr/>
              <a:t>неизвестным</a:t>
            </a:r>
            <a:r>
              <a:rPr spc="-9"/>
              <a:t> номерам</a:t>
            </a:r>
            <a:endParaRPr/>
          </a:p>
          <a:p>
            <a:pPr marL="11142" marR="4457" indent="-557">
              <a:lnSpc>
                <a:spcPct val="90100"/>
              </a:lnSpc>
              <a:spcBef>
                <a:spcPts val="864"/>
              </a:spcBef>
              <a:defRPr/>
            </a:pPr>
            <a:r>
              <a:rPr/>
              <a:t>Не</a:t>
            </a:r>
            <a:r>
              <a:rPr spc="-35"/>
              <a:t> </a:t>
            </a:r>
            <a:r>
              <a:rPr spc="-9"/>
              <a:t>переходите</a:t>
            </a:r>
            <a:r>
              <a:rPr spc="-26"/>
              <a:t> </a:t>
            </a:r>
            <a:r>
              <a:rPr/>
              <a:t>по</a:t>
            </a:r>
            <a:r>
              <a:rPr spc="-26"/>
              <a:t> </a:t>
            </a:r>
            <a:r>
              <a:rPr/>
              <a:t>сомнительным</a:t>
            </a:r>
            <a:r>
              <a:rPr spc="-22"/>
              <a:t> </a:t>
            </a:r>
            <a:r>
              <a:rPr/>
              <a:t>ссылкам</a:t>
            </a:r>
            <a:r>
              <a:rPr spc="-22"/>
              <a:t> </a:t>
            </a:r>
            <a:r>
              <a:rPr/>
              <a:t>и</a:t>
            </a:r>
            <a:r>
              <a:rPr spc="-22"/>
              <a:t> </a:t>
            </a:r>
            <a:r>
              <a:rPr spc="-9"/>
              <a:t>не скачивайте </a:t>
            </a:r>
            <a:r>
              <a:rPr/>
              <a:t>неизвестные</a:t>
            </a:r>
            <a:r>
              <a:rPr spc="-22"/>
              <a:t> </a:t>
            </a:r>
            <a:r>
              <a:rPr spc="-9"/>
              <a:t>файлы </a:t>
            </a:r>
            <a:r>
              <a:rPr/>
              <a:t>или</a:t>
            </a:r>
            <a:r>
              <a:rPr spc="-9"/>
              <a:t> программы</a:t>
            </a:r>
            <a:endParaRPr/>
          </a:p>
          <a:p>
            <a:pPr marL="11142">
              <a:spcBef>
                <a:spcPts val="654"/>
              </a:spcBef>
              <a:defRPr/>
            </a:pPr>
            <a:r>
              <a:rPr/>
              <a:t>Заведите</a:t>
            </a:r>
            <a:r>
              <a:rPr spc="-31"/>
              <a:t> </a:t>
            </a:r>
            <a:r>
              <a:rPr spc="-9"/>
              <a:t>отдельную</a:t>
            </a:r>
            <a:r>
              <a:rPr spc="-31"/>
              <a:t> </a:t>
            </a:r>
            <a:r>
              <a:rPr/>
              <a:t>банковскую</a:t>
            </a:r>
            <a:r>
              <a:rPr spc="-31"/>
              <a:t> </a:t>
            </a:r>
            <a:r>
              <a:rPr/>
              <a:t>карту</a:t>
            </a:r>
            <a:r>
              <a:rPr spc="-35"/>
              <a:t> </a:t>
            </a:r>
            <a:r>
              <a:rPr/>
              <a:t>для</a:t>
            </a:r>
            <a:r>
              <a:rPr spc="-26"/>
              <a:t> </a:t>
            </a:r>
            <a:r>
              <a:rPr/>
              <a:t>покупок</a:t>
            </a:r>
            <a:r>
              <a:rPr spc="-26"/>
              <a:t> </a:t>
            </a:r>
            <a:r>
              <a:rPr/>
              <a:t>в</a:t>
            </a:r>
            <a:r>
              <a:rPr spc="-26"/>
              <a:t> </a:t>
            </a:r>
            <a:r>
              <a:rPr spc="-9"/>
              <a:t>Интернете</a:t>
            </a:r>
            <a:endParaRPr/>
          </a:p>
          <a:p>
            <a:pPr>
              <a:lnSpc>
                <a:spcPct val="100000"/>
              </a:lnSpc>
              <a:defRPr/>
            </a:pPr>
            <a:endParaRPr sz="2000"/>
          </a:p>
          <a:p>
            <a:pPr>
              <a:spcBef>
                <a:spcPts val="44"/>
              </a:spcBef>
              <a:defRPr/>
            </a:pPr>
            <a:endParaRPr sz="2000"/>
          </a:p>
          <a:p>
            <a:pPr marL="1106929" marR="12812">
              <a:lnSpc>
                <a:spcPts val="2456"/>
              </a:lnSpc>
              <a:defRPr/>
            </a:pPr>
            <a:r>
              <a:rPr sz="2400" b="1" spc="-31">
                <a:solidFill>
                  <a:srgbClr val="202024"/>
                </a:solidFill>
                <a:latin typeface="Arial"/>
                <a:cs typeface="Arial"/>
              </a:rPr>
              <a:t>Будьте</a:t>
            </a:r>
            <a:r>
              <a:rPr sz="2400" b="1" spc="-7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400" b="1">
                <a:solidFill>
                  <a:srgbClr val="202024"/>
                </a:solidFill>
                <a:latin typeface="Arial"/>
                <a:cs typeface="Arial"/>
              </a:rPr>
              <a:t>бдительны:</a:t>
            </a:r>
            <a:r>
              <a:rPr sz="2400" b="1" spc="-66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400" b="1">
                <a:solidFill>
                  <a:srgbClr val="202024"/>
                </a:solidFill>
                <a:latin typeface="Arial"/>
                <a:cs typeface="Arial"/>
              </a:rPr>
              <a:t>не</a:t>
            </a:r>
            <a:r>
              <a:rPr sz="2400" b="1" spc="-7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400" b="1">
                <a:solidFill>
                  <a:srgbClr val="202024"/>
                </a:solidFill>
                <a:latin typeface="Arial"/>
                <a:cs typeface="Arial"/>
              </a:rPr>
              <a:t>действуйте</a:t>
            </a:r>
            <a:r>
              <a:rPr sz="2400" b="1" spc="-66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400" b="1" spc="-9">
                <a:solidFill>
                  <a:srgbClr val="202024"/>
                </a:solidFill>
                <a:latin typeface="Arial"/>
                <a:cs typeface="Arial"/>
              </a:rPr>
              <a:t>второпях </a:t>
            </a:r>
            <a:r>
              <a:rPr sz="2400" b="1">
                <a:solidFill>
                  <a:srgbClr val="202024"/>
                </a:solidFill>
                <a:latin typeface="Arial"/>
                <a:cs typeface="Arial"/>
              </a:rPr>
              <a:t>и</a:t>
            </a:r>
            <a:r>
              <a:rPr sz="2400" b="1" spc="-44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400" b="1">
                <a:solidFill>
                  <a:srgbClr val="202024"/>
                </a:solidFill>
                <a:latin typeface="Arial"/>
                <a:cs typeface="Arial"/>
              </a:rPr>
              <a:t>проверяйте</a:t>
            </a:r>
            <a:r>
              <a:rPr sz="2400" b="1" spc="-38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400" b="1" spc="-9">
                <a:solidFill>
                  <a:srgbClr val="202024"/>
                </a:solidFill>
                <a:latin typeface="Arial"/>
                <a:cs typeface="Arial"/>
              </a:rPr>
              <a:t>информацию!</a:t>
            </a:r>
            <a:endParaRPr sz="2400">
              <a:latin typeface="Arial"/>
              <a:cs typeface="Arial"/>
            </a:endParaRPr>
          </a:p>
          <a:p>
            <a:pPr marL="1106929">
              <a:spcBef>
                <a:spcPts val="2022"/>
              </a:spcBef>
              <a:defRPr/>
            </a:pPr>
            <a:r>
              <a:rPr/>
              <a:t>Расскажите</a:t>
            </a:r>
            <a:r>
              <a:rPr spc="-35"/>
              <a:t> </a:t>
            </a:r>
            <a:r>
              <a:rPr/>
              <a:t>эти</a:t>
            </a:r>
            <a:r>
              <a:rPr spc="-31"/>
              <a:t> </a:t>
            </a:r>
            <a:r>
              <a:rPr/>
              <a:t>правила</a:t>
            </a:r>
            <a:r>
              <a:rPr spc="-31"/>
              <a:t> </a:t>
            </a:r>
            <a:r>
              <a:rPr/>
              <a:t>поведения</a:t>
            </a:r>
            <a:r>
              <a:rPr spc="-35"/>
              <a:t> </a:t>
            </a:r>
            <a:r>
              <a:rPr/>
              <a:t>своим</a:t>
            </a:r>
            <a:r>
              <a:rPr spc="-31"/>
              <a:t> </a:t>
            </a:r>
            <a:r>
              <a:rPr/>
              <a:t>друзьям</a:t>
            </a:r>
            <a:r>
              <a:rPr spc="-31"/>
              <a:t> </a:t>
            </a:r>
            <a:r>
              <a:rPr/>
              <a:t>и</a:t>
            </a:r>
            <a:r>
              <a:rPr spc="-31"/>
              <a:t> </a:t>
            </a:r>
            <a:r>
              <a:rPr spc="-9"/>
              <a:t>знакомым!</a:t>
            </a:r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/>
        </p:blipFill>
        <p:spPr bwMode="auto">
          <a:xfrm>
            <a:off x="1318720" y="4354071"/>
            <a:ext cx="8079462" cy="1064382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 bwMode="auto">
          <a:xfrm>
            <a:off x="627971" y="1658885"/>
            <a:ext cx="345865" cy="335548"/>
            <a:chOff x="715976" y="1889869"/>
            <a:chExt cx="394335" cy="382270"/>
          </a:xfrm>
        </p:grpSpPr>
        <p:sp>
          <p:nvSpPr>
            <p:cNvPr id="7" name="object 7"/>
            <p:cNvSpPr/>
            <p:nvPr/>
          </p:nvSpPr>
          <p:spPr bwMode="auto">
            <a:xfrm>
              <a:off x="715976" y="1913674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 extrusionOk="0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8" name="object 8"/>
            <p:cNvSpPr/>
            <p:nvPr/>
          </p:nvSpPr>
          <p:spPr bwMode="auto">
            <a:xfrm>
              <a:off x="774421" y="1908919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 extrusionOk="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grpFill/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grpSp>
        <p:nvGrpSpPr>
          <p:cNvPr id="9" name="object 9"/>
          <p:cNvGrpSpPr/>
          <p:nvPr/>
        </p:nvGrpSpPr>
        <p:grpSpPr bwMode="auto">
          <a:xfrm>
            <a:off x="627971" y="2105979"/>
            <a:ext cx="345865" cy="335548"/>
            <a:chOff x="715976" y="2399216"/>
            <a:chExt cx="394335" cy="382270"/>
          </a:xfrm>
        </p:grpSpPr>
        <p:sp>
          <p:nvSpPr>
            <p:cNvPr id="10" name="object 10"/>
            <p:cNvSpPr/>
            <p:nvPr/>
          </p:nvSpPr>
          <p:spPr bwMode="auto">
            <a:xfrm>
              <a:off x="715976" y="242302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 extrusionOk="0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1" name="object 11"/>
            <p:cNvSpPr/>
            <p:nvPr/>
          </p:nvSpPr>
          <p:spPr bwMode="auto">
            <a:xfrm>
              <a:off x="774421" y="2418266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 extrusionOk="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grpFill/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grpSp>
        <p:nvGrpSpPr>
          <p:cNvPr id="12" name="object 12"/>
          <p:cNvGrpSpPr/>
          <p:nvPr/>
        </p:nvGrpSpPr>
        <p:grpSpPr bwMode="auto">
          <a:xfrm>
            <a:off x="627971" y="2719106"/>
            <a:ext cx="345865" cy="335548"/>
            <a:chOff x="715976" y="3097716"/>
            <a:chExt cx="394335" cy="382270"/>
          </a:xfrm>
        </p:grpSpPr>
        <p:sp>
          <p:nvSpPr>
            <p:cNvPr id="13" name="object 13"/>
            <p:cNvSpPr/>
            <p:nvPr/>
          </p:nvSpPr>
          <p:spPr bwMode="auto">
            <a:xfrm>
              <a:off x="715976" y="312152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 extrusionOk="0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4" name="object 14"/>
            <p:cNvSpPr/>
            <p:nvPr/>
          </p:nvSpPr>
          <p:spPr bwMode="auto">
            <a:xfrm>
              <a:off x="774421" y="3116766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 extrusionOk="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grpFill/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grpSp>
        <p:nvGrpSpPr>
          <p:cNvPr id="15" name="object 15"/>
          <p:cNvGrpSpPr/>
          <p:nvPr/>
        </p:nvGrpSpPr>
        <p:grpSpPr bwMode="auto">
          <a:xfrm>
            <a:off x="627971" y="3276495"/>
            <a:ext cx="345865" cy="335548"/>
            <a:chOff x="715976" y="3732716"/>
            <a:chExt cx="394335" cy="382270"/>
          </a:xfrm>
        </p:grpSpPr>
        <p:sp>
          <p:nvSpPr>
            <p:cNvPr id="16" name="object 16"/>
            <p:cNvSpPr/>
            <p:nvPr/>
          </p:nvSpPr>
          <p:spPr bwMode="auto">
            <a:xfrm>
              <a:off x="715976" y="375652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 extrusionOk="0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7" name="object 17"/>
            <p:cNvSpPr/>
            <p:nvPr/>
          </p:nvSpPr>
          <p:spPr bwMode="auto">
            <a:xfrm>
              <a:off x="774421" y="3751766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 extrusionOk="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grpFill/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grpSp>
        <p:nvGrpSpPr>
          <p:cNvPr id="18" name="object 18"/>
          <p:cNvGrpSpPr/>
          <p:nvPr/>
        </p:nvGrpSpPr>
        <p:grpSpPr bwMode="auto">
          <a:xfrm>
            <a:off x="627971" y="3733554"/>
            <a:ext cx="345865" cy="335548"/>
            <a:chOff x="715976" y="4253416"/>
            <a:chExt cx="394335" cy="382270"/>
          </a:xfrm>
        </p:grpSpPr>
        <p:sp>
          <p:nvSpPr>
            <p:cNvPr id="19" name="object 19"/>
            <p:cNvSpPr/>
            <p:nvPr/>
          </p:nvSpPr>
          <p:spPr bwMode="auto">
            <a:xfrm>
              <a:off x="715976" y="427722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 extrusionOk="0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20" name="object 20"/>
            <p:cNvSpPr/>
            <p:nvPr/>
          </p:nvSpPr>
          <p:spPr bwMode="auto">
            <a:xfrm>
              <a:off x="774421" y="4272466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 extrusionOk="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grpFill/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 bwMode="auto">
          <a:xfrm>
            <a:off x="0" y="0"/>
            <a:ext cx="10693400" cy="60198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 bwMode="auto">
          <a:xfrm>
            <a:off x="495314" y="813656"/>
            <a:ext cx="9624060" cy="403473"/>
          </a:xfrm>
          <a:prstGeom prst="rect">
            <a:avLst/>
          </a:prstGeom>
        </p:spPr>
        <p:txBody>
          <a:bodyPr vert="horz" wrap="square" lIns="0" tIns="125251" rIns="0" bIns="0" rtlCol="0">
            <a:spAutoFit/>
          </a:bodyPr>
          <a:lstStyle/>
          <a:p>
            <a:pPr marL="48466">
              <a:spcBef>
                <a:spcPts val="88"/>
              </a:spcBef>
              <a:defRPr/>
            </a:pPr>
            <a:r>
              <a:rPr/>
              <a:t>ОБЩИЕ</a:t>
            </a:r>
            <a:r>
              <a:rPr spc="-31"/>
              <a:t> </a:t>
            </a:r>
            <a:r>
              <a:rPr spc="-18"/>
              <a:t>ПРАВИЛА</a:t>
            </a:r>
            <a:r>
              <a:rPr spc="-26"/>
              <a:t> </a:t>
            </a:r>
            <a:r>
              <a:rPr/>
              <a:t>ПОВЕДЕНИЯ</a:t>
            </a:r>
            <a:r>
              <a:rPr spc="-31"/>
              <a:t> </a:t>
            </a:r>
            <a:r>
              <a:rPr/>
              <a:t>С</a:t>
            </a:r>
            <a:r>
              <a:rPr spc="-26"/>
              <a:t> </a:t>
            </a:r>
            <a:r>
              <a:rPr spc="-9"/>
              <a:t>КИБЕРМОШЕННИКАМИ</a:t>
            </a:r>
            <a:endParaRPr/>
          </a:p>
        </p:txBody>
      </p:sp>
      <p:sp>
        <p:nvSpPr>
          <p:cNvPr id="4" name="object 4"/>
          <p:cNvSpPr txBox="1"/>
          <p:nvPr/>
        </p:nvSpPr>
        <p:spPr bwMode="auto">
          <a:xfrm>
            <a:off x="1758656" y="1744920"/>
            <a:ext cx="6924192" cy="2642779"/>
          </a:xfrm>
          <a:prstGeom prst="rect">
            <a:avLst/>
          </a:prstGeom>
        </p:spPr>
        <p:txBody>
          <a:bodyPr vert="horz" wrap="square" lIns="0" tIns="49023" rIns="0" bIns="0" rtlCol="0">
            <a:spAutoFit/>
          </a:bodyPr>
          <a:lstStyle/>
          <a:p>
            <a:pPr marL="11142" marR="4457">
              <a:lnSpc>
                <a:spcPts val="1929"/>
              </a:lnSpc>
              <a:spcBef>
                <a:spcPts val="385"/>
              </a:spcBef>
              <a:defRPr/>
            </a:pPr>
            <a:r>
              <a:rPr>
                <a:solidFill>
                  <a:srgbClr val="202124"/>
                </a:solidFill>
                <a:latin typeface="Arial"/>
                <a:cs typeface="Arial"/>
              </a:rPr>
              <a:t>Самостоятельно</a:t>
            </a:r>
            <a:r>
              <a:rPr spc="-5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>
                <a:solidFill>
                  <a:srgbClr val="202124"/>
                </a:solidFill>
                <a:latin typeface="Arial"/>
                <a:cs typeface="Arial"/>
              </a:rPr>
              <a:t>звоните</a:t>
            </a:r>
            <a:r>
              <a:rPr spc="-3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600" spc="-35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свой</a:t>
            </a:r>
            <a:r>
              <a:rPr sz="1600" spc="-35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банк</a:t>
            </a:r>
            <a:r>
              <a:rPr sz="1600" spc="-35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по</a:t>
            </a:r>
            <a:r>
              <a:rPr sz="1600" spc="-35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номеру</a:t>
            </a:r>
            <a:r>
              <a:rPr sz="1600" spc="-31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телефона,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указанному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на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обратной</a:t>
            </a:r>
            <a:r>
              <a:rPr sz="1600" spc="-13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стороне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карты</a:t>
            </a:r>
            <a:r>
              <a:rPr sz="1600" spc="-13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на</a:t>
            </a:r>
            <a:r>
              <a:rPr sz="1600" spc="-13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официальном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сайте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банка</a:t>
            </a:r>
            <a:endParaRPr sz="1600">
              <a:latin typeface="Arial"/>
              <a:cs typeface="Arial"/>
            </a:endParaRPr>
          </a:p>
          <a:p>
            <a:pPr>
              <a:spcBef>
                <a:spcPts val="4"/>
              </a:spcBef>
              <a:defRPr/>
            </a:pPr>
            <a:endParaRPr sz="2300">
              <a:latin typeface="Arial"/>
              <a:cs typeface="Arial"/>
            </a:endParaRPr>
          </a:p>
          <a:p>
            <a:pPr marL="11142" marR="399987" indent="-557">
              <a:lnSpc>
                <a:spcPts val="1929"/>
              </a:lnSpc>
              <a:spcBef>
                <a:spcPts val="4"/>
              </a:spcBef>
              <a:defRPr/>
            </a:pPr>
            <a:r>
              <a:rPr spc="-9">
                <a:solidFill>
                  <a:srgbClr val="202124"/>
                </a:solidFill>
                <a:latin typeface="Arial"/>
                <a:cs typeface="Arial"/>
              </a:rPr>
              <a:t>Установите</a:t>
            </a:r>
            <a:r>
              <a:rPr spc="-13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pc="-9">
                <a:solidFill>
                  <a:srgbClr val="202124"/>
                </a:solidFill>
                <a:latin typeface="Arial"/>
                <a:cs typeface="Arial"/>
              </a:rPr>
              <a:t>двухфакторный</a:t>
            </a:r>
            <a:r>
              <a:rPr spc="-8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способ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аутентификации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–</a:t>
            </a:r>
            <a:r>
              <a:rPr sz="1600" spc="-4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например,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логин</a:t>
            </a:r>
            <a:r>
              <a:rPr sz="1600" spc="-35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пароль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+</a:t>
            </a:r>
            <a:r>
              <a:rPr sz="1600" spc="-1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подтверждающий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код</a:t>
            </a:r>
            <a:r>
              <a:rPr sz="1600" spc="-26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из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СМС</a:t>
            </a:r>
            <a:endParaRPr sz="1600">
              <a:latin typeface="Arial"/>
              <a:cs typeface="Arial"/>
            </a:endParaRPr>
          </a:p>
          <a:p>
            <a:pPr>
              <a:spcBef>
                <a:spcPts val="13"/>
              </a:spcBef>
              <a:defRPr/>
            </a:pPr>
            <a:endParaRPr sz="1500">
              <a:latin typeface="Arial"/>
              <a:cs typeface="Arial"/>
            </a:endParaRPr>
          </a:p>
          <a:p>
            <a:pPr marL="27854" marR="729782" indent="-557">
              <a:lnSpc>
                <a:spcPct val="103200"/>
              </a:lnSpc>
              <a:defRPr/>
            </a:pPr>
            <a:r>
              <a:rPr>
                <a:solidFill>
                  <a:srgbClr val="202124"/>
                </a:solidFill>
                <a:latin typeface="Arial"/>
                <a:cs typeface="Arial"/>
              </a:rPr>
              <a:t>Официальные</a:t>
            </a:r>
            <a:r>
              <a:rPr spc="-13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>
                <a:solidFill>
                  <a:srgbClr val="202124"/>
                </a:solidFill>
                <a:latin typeface="Arial"/>
                <a:cs typeface="Arial"/>
              </a:rPr>
              <a:t>сайты</a:t>
            </a:r>
            <a:r>
              <a:rPr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финансовых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организаций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поисковых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системах</a:t>
            </a:r>
            <a:r>
              <a:rPr sz="1600" spc="-31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(Яндекс,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Mail.ru)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помечены</a:t>
            </a:r>
            <a:r>
              <a:rPr sz="1600" spc="-1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цветным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кружком</a:t>
            </a:r>
            <a:r>
              <a:rPr sz="1600" spc="-22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600" spc="-1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галочкой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 bwMode="auto">
          <a:xfrm>
            <a:off x="2296343" y="5378278"/>
            <a:ext cx="6014139" cy="498857"/>
          </a:xfrm>
          <a:prstGeom prst="rect">
            <a:avLst/>
          </a:prstGeom>
        </p:spPr>
        <p:txBody>
          <a:bodyPr vert="horz" wrap="square" lIns="0" tIns="11142" rIns="0" bIns="0" rtlCol="0">
            <a:spAutoFit/>
          </a:bodyPr>
          <a:lstStyle/>
          <a:p>
            <a:pPr marL="11142">
              <a:spcBef>
                <a:spcPts val="88"/>
              </a:spcBef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Расскажите</a:t>
            </a:r>
            <a:r>
              <a:rPr sz="1600" spc="-35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эти</a:t>
            </a:r>
            <a:r>
              <a:rPr sz="1600" spc="-31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правила</a:t>
            </a:r>
            <a:r>
              <a:rPr sz="1600" spc="-31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поведения</a:t>
            </a:r>
            <a:r>
              <a:rPr sz="1600" spc="-35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своим</a:t>
            </a:r>
            <a:r>
              <a:rPr sz="1600" spc="-31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друзьям</a:t>
            </a:r>
            <a:r>
              <a:rPr sz="1600" spc="-31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1600" spc="-31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знакомым!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/>
        </p:blipFill>
        <p:spPr bwMode="auto">
          <a:xfrm>
            <a:off x="970733" y="4179973"/>
            <a:ext cx="8665146" cy="98078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/>
        </p:blipFill>
        <p:spPr bwMode="auto">
          <a:xfrm>
            <a:off x="718417" y="1453250"/>
            <a:ext cx="839196" cy="90967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/>
        </p:blipFill>
        <p:spPr bwMode="auto">
          <a:xfrm>
            <a:off x="777665" y="3322985"/>
            <a:ext cx="688970" cy="68951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/>
        </p:blipFill>
        <p:spPr bwMode="auto">
          <a:xfrm>
            <a:off x="758087" y="2500002"/>
            <a:ext cx="713292" cy="57089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 bwMode="auto">
          <a:xfrm>
            <a:off x="2296332" y="4376274"/>
            <a:ext cx="6870724" cy="697394"/>
          </a:xfrm>
          <a:prstGeom prst="rect">
            <a:avLst/>
          </a:prstGeom>
        </p:spPr>
        <p:txBody>
          <a:bodyPr vert="horz" wrap="square" lIns="0" tIns="73535" rIns="0" bIns="0" rtlCol="0">
            <a:spAutoFit/>
          </a:bodyPr>
          <a:lstStyle/>
          <a:p>
            <a:pPr marL="11142" marR="4457">
              <a:lnSpc>
                <a:spcPts val="2456"/>
              </a:lnSpc>
              <a:spcBef>
                <a:spcPts val="579"/>
              </a:spcBef>
              <a:defRPr/>
            </a:pPr>
            <a:r>
              <a:rPr sz="2500" b="1" spc="-31">
                <a:solidFill>
                  <a:srgbClr val="202024"/>
                </a:solidFill>
                <a:latin typeface="Arial"/>
                <a:cs typeface="Arial"/>
              </a:rPr>
              <a:t>Будьте</a:t>
            </a:r>
            <a:r>
              <a:rPr sz="2500" b="1" spc="-75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>
                <a:solidFill>
                  <a:srgbClr val="202024"/>
                </a:solidFill>
                <a:latin typeface="Arial"/>
                <a:cs typeface="Arial"/>
              </a:rPr>
              <a:t>бдительны:</a:t>
            </a:r>
            <a:r>
              <a:rPr sz="2500" b="1" spc="-7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>
                <a:solidFill>
                  <a:srgbClr val="202024"/>
                </a:solidFill>
                <a:latin typeface="Arial"/>
                <a:cs typeface="Arial"/>
              </a:rPr>
              <a:t>не</a:t>
            </a:r>
            <a:r>
              <a:rPr sz="2500" b="1" spc="-7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>
                <a:solidFill>
                  <a:srgbClr val="202024"/>
                </a:solidFill>
                <a:latin typeface="Arial"/>
                <a:cs typeface="Arial"/>
              </a:rPr>
              <a:t>действуйте</a:t>
            </a:r>
            <a:r>
              <a:rPr sz="2500" b="1" spc="-7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 spc="-9">
                <a:solidFill>
                  <a:srgbClr val="202024"/>
                </a:solidFill>
                <a:latin typeface="Arial"/>
                <a:cs typeface="Arial"/>
              </a:rPr>
              <a:t>второпях </a:t>
            </a:r>
            <a:r>
              <a:rPr sz="2500" b="1">
                <a:solidFill>
                  <a:srgbClr val="202024"/>
                </a:solidFill>
                <a:latin typeface="Arial"/>
                <a:cs typeface="Arial"/>
              </a:rPr>
              <a:t>и</a:t>
            </a:r>
            <a:r>
              <a:rPr sz="2500" b="1" spc="-44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>
                <a:solidFill>
                  <a:srgbClr val="202024"/>
                </a:solidFill>
                <a:latin typeface="Arial"/>
                <a:cs typeface="Arial"/>
              </a:rPr>
              <a:t>проверяйте</a:t>
            </a:r>
            <a:r>
              <a:rPr sz="2500" b="1" spc="-38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 spc="-9">
                <a:solidFill>
                  <a:srgbClr val="202024"/>
                </a:solidFill>
                <a:latin typeface="Arial"/>
                <a:cs typeface="Arial"/>
              </a:rPr>
              <a:t>информацию!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 bwMode="auto">
          <a:xfrm>
            <a:off x="0" y="0"/>
            <a:ext cx="10693400" cy="60198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 bwMode="auto">
          <a:xfrm>
            <a:off x="552999" y="817419"/>
            <a:ext cx="5974380" cy="389678"/>
          </a:xfrm>
          <a:prstGeom prst="rect">
            <a:avLst/>
          </a:prstGeom>
        </p:spPr>
        <p:txBody>
          <a:bodyPr vert="horz" wrap="square" lIns="0" tIns="55709" rIns="0" bIns="0" rtlCol="0">
            <a:spAutoFit/>
          </a:bodyPr>
          <a:lstStyle/>
          <a:p>
            <a:pPr marL="11142" marR="4457">
              <a:lnSpc>
                <a:spcPts val="2632"/>
              </a:lnSpc>
              <a:spcBef>
                <a:spcPts val="439"/>
              </a:spcBef>
              <a:defRPr/>
            </a:pPr>
            <a:r>
              <a:rPr/>
              <a:t>КАК</a:t>
            </a:r>
            <a:r>
              <a:rPr spc="-35"/>
              <a:t> </a:t>
            </a:r>
            <a:r>
              <a:rPr spc="-18"/>
              <a:t>ПРОТИВОСТОЯТЬ</a:t>
            </a:r>
            <a:r>
              <a:rPr spc="-26"/>
              <a:t> </a:t>
            </a:r>
            <a:r>
              <a:rPr spc="-9"/>
              <a:t>ТЕЛЕФОННЫМ МОШЕННИКАМ</a:t>
            </a:r>
            <a:endParaRPr/>
          </a:p>
        </p:txBody>
      </p:sp>
      <p:sp>
        <p:nvSpPr>
          <p:cNvPr id="4" name="object 4"/>
          <p:cNvSpPr txBox="1"/>
          <p:nvPr/>
        </p:nvSpPr>
        <p:spPr bwMode="auto">
          <a:xfrm>
            <a:off x="924445" y="1760472"/>
            <a:ext cx="2246943" cy="733172"/>
          </a:xfrm>
          <a:prstGeom prst="rect">
            <a:avLst/>
          </a:prstGeom>
        </p:spPr>
        <p:txBody>
          <a:bodyPr vert="horz" wrap="square" lIns="0" tIns="11142" rIns="0" bIns="0" rtlCol="0">
            <a:spAutoFit/>
          </a:bodyPr>
          <a:lstStyle/>
          <a:p>
            <a:pPr marL="11142">
              <a:lnSpc>
                <a:spcPts val="2263"/>
              </a:lnSpc>
              <a:spcBef>
                <a:spcPts val="88"/>
              </a:spcBef>
              <a:defRPr/>
            </a:pPr>
            <a:r>
              <a:rPr sz="200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000" spc="-4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9">
                <a:solidFill>
                  <a:srgbClr val="202124"/>
                </a:solidFill>
                <a:latin typeface="Arial"/>
                <a:cs typeface="Arial"/>
              </a:rPr>
              <a:t>отвечайте</a:t>
            </a:r>
            <a:endParaRPr sz="2000">
              <a:latin typeface="Arial"/>
              <a:cs typeface="Arial"/>
            </a:endParaRPr>
          </a:p>
          <a:p>
            <a:pPr marL="11142" marR="4457">
              <a:lnSpc>
                <a:spcPts val="1666"/>
              </a:lnSpc>
              <a:spcBef>
                <a:spcPts val="88"/>
              </a:spcBef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на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звонки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незнакомых номеров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 bwMode="auto">
          <a:xfrm>
            <a:off x="417128" y="2918287"/>
            <a:ext cx="335840" cy="336106"/>
          </a:xfrm>
          <a:custGeom>
            <a:avLst/>
            <a:gdLst/>
            <a:ahLst/>
            <a:cxnLst/>
            <a:rect l="l" t="t" r="r" b="b"/>
            <a:pathLst>
              <a:path w="382905" h="382904" extrusionOk="0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6" name="object 6"/>
          <p:cNvSpPr txBox="1"/>
          <p:nvPr/>
        </p:nvSpPr>
        <p:spPr bwMode="auto">
          <a:xfrm>
            <a:off x="480866" y="2734128"/>
            <a:ext cx="2804448" cy="730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42">
              <a:lnSpc>
                <a:spcPts val="2443"/>
              </a:lnSpc>
              <a:tabLst>
                <a:tab pos="454581" algn="l"/>
              </a:tabLst>
              <a:defRPr/>
            </a:pPr>
            <a:r>
              <a:rPr sz="4400" b="1" spc="-66" baseline="-25000">
                <a:solidFill>
                  <a:srgbClr val="272324"/>
                </a:solidFill>
                <a:latin typeface="Arial"/>
                <a:cs typeface="Arial"/>
              </a:rPr>
              <a:t>2</a:t>
            </a:r>
            <a:r>
              <a:rPr sz="4400" b="1" baseline="-25000">
                <a:solidFill>
                  <a:srgbClr val="272324"/>
                </a:solidFill>
                <a:latin typeface="Arial"/>
                <a:cs typeface="Arial"/>
              </a:rPr>
              <a:t>	</a:t>
            </a:r>
            <a:r>
              <a:rPr sz="2000">
                <a:solidFill>
                  <a:srgbClr val="202124"/>
                </a:solidFill>
                <a:latin typeface="Arial"/>
                <a:cs typeface="Arial"/>
              </a:rPr>
              <a:t>Прервите</a:t>
            </a:r>
            <a:r>
              <a:rPr sz="2000" spc="-26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9">
                <a:solidFill>
                  <a:srgbClr val="202124"/>
                </a:solidFill>
                <a:latin typeface="Arial"/>
                <a:cs typeface="Arial"/>
              </a:rPr>
              <a:t>разговор,</a:t>
            </a:r>
            <a:endParaRPr sz="2000">
              <a:latin typeface="Arial"/>
              <a:cs typeface="Arial"/>
            </a:endParaRPr>
          </a:p>
          <a:p>
            <a:pPr marL="454581">
              <a:lnSpc>
                <a:spcPts val="1531"/>
              </a:lnSpc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если</a:t>
            </a:r>
            <a:r>
              <a:rPr sz="1600" spc="-4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он</a:t>
            </a:r>
            <a:r>
              <a:rPr sz="1600" spc="-4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касается</a:t>
            </a:r>
            <a:endParaRPr sz="1600">
              <a:latin typeface="Arial"/>
              <a:cs typeface="Arial"/>
            </a:endParaRPr>
          </a:p>
          <a:p>
            <a:pPr marL="454581">
              <a:lnSpc>
                <a:spcPts val="1781"/>
              </a:lnSpc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финансовых</a:t>
            </a:r>
            <a:r>
              <a:rPr sz="1600" spc="1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вопросов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 bwMode="auto">
          <a:xfrm>
            <a:off x="417128" y="1904257"/>
            <a:ext cx="335840" cy="336106"/>
          </a:xfrm>
          <a:custGeom>
            <a:avLst/>
            <a:gdLst/>
            <a:ahLst/>
            <a:cxnLst/>
            <a:rect l="l" t="t" r="r" b="b"/>
            <a:pathLst>
              <a:path w="382905" h="382905" extrusionOk="0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8" name="object 8"/>
          <p:cNvSpPr txBox="1"/>
          <p:nvPr/>
        </p:nvSpPr>
        <p:spPr bwMode="auto">
          <a:xfrm>
            <a:off x="480867" y="1817308"/>
            <a:ext cx="230234" cy="452580"/>
          </a:xfrm>
          <a:prstGeom prst="rect">
            <a:avLst/>
          </a:prstGeom>
        </p:spPr>
        <p:txBody>
          <a:bodyPr vert="horz" wrap="square" lIns="0" tIns="10585" rIns="0" bIns="0" rtlCol="0">
            <a:spAutoFit/>
          </a:bodyPr>
          <a:lstStyle/>
          <a:p>
            <a:pPr marL="11142">
              <a:spcBef>
                <a:spcPts val="83"/>
              </a:spcBef>
              <a:defRPr/>
            </a:pPr>
            <a:r>
              <a:rPr sz="2900" b="1" spc="-4">
                <a:solidFill>
                  <a:srgbClr val="272324"/>
                </a:solidFill>
                <a:latin typeface="Arial"/>
                <a:cs typeface="Arial"/>
              </a:rPr>
              <a:t>1</a:t>
            </a:r>
            <a:endParaRPr sz="2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 bwMode="auto">
          <a:xfrm>
            <a:off x="924457" y="3712275"/>
            <a:ext cx="1903306" cy="739776"/>
          </a:xfrm>
          <a:prstGeom prst="rect">
            <a:avLst/>
          </a:prstGeom>
        </p:spPr>
        <p:txBody>
          <a:bodyPr vert="horz" wrap="square" lIns="0" tIns="11142" rIns="0" bIns="0" rtlCol="0">
            <a:spAutoFit/>
          </a:bodyPr>
          <a:lstStyle/>
          <a:p>
            <a:pPr marL="11142">
              <a:lnSpc>
                <a:spcPts val="2263"/>
              </a:lnSpc>
              <a:spcBef>
                <a:spcPts val="88"/>
              </a:spcBef>
              <a:defRPr/>
            </a:pPr>
            <a:r>
              <a:rPr sz="200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000" spc="-13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9">
                <a:solidFill>
                  <a:srgbClr val="202124"/>
                </a:solidFill>
                <a:latin typeface="Arial"/>
                <a:cs typeface="Arial"/>
              </a:rPr>
              <a:t>торопитесь</a:t>
            </a:r>
            <a:endParaRPr sz="2000">
              <a:latin typeface="Arial"/>
              <a:cs typeface="Arial"/>
            </a:endParaRPr>
          </a:p>
          <a:p>
            <a:pPr marL="11142">
              <a:lnSpc>
                <a:spcPts val="1737"/>
              </a:lnSpc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принимать</a:t>
            </a:r>
            <a:r>
              <a:rPr sz="1600" spc="-66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решение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 bwMode="auto">
          <a:xfrm>
            <a:off x="434148" y="3808905"/>
            <a:ext cx="335840" cy="336106"/>
          </a:xfrm>
          <a:custGeom>
            <a:avLst/>
            <a:gdLst/>
            <a:ahLst/>
            <a:cxnLst/>
            <a:rect l="l" t="t" r="r" b="b"/>
            <a:pathLst>
              <a:path w="382905" h="382904" extrusionOk="0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1" name="object 11"/>
          <p:cNvSpPr txBox="1"/>
          <p:nvPr/>
        </p:nvSpPr>
        <p:spPr bwMode="auto">
          <a:xfrm>
            <a:off x="480856" y="3727656"/>
            <a:ext cx="230234" cy="452580"/>
          </a:xfrm>
          <a:prstGeom prst="rect">
            <a:avLst/>
          </a:prstGeom>
        </p:spPr>
        <p:txBody>
          <a:bodyPr vert="horz" wrap="square" lIns="0" tIns="10585" rIns="0" bIns="0" rtlCol="0">
            <a:spAutoFit/>
          </a:bodyPr>
          <a:lstStyle/>
          <a:p>
            <a:pPr marL="11142">
              <a:spcBef>
                <a:spcPts val="83"/>
              </a:spcBef>
              <a:defRPr/>
            </a:pPr>
            <a:r>
              <a:rPr sz="2900" b="1" spc="-4">
                <a:solidFill>
                  <a:srgbClr val="272324"/>
                </a:solidFill>
                <a:latin typeface="Arial"/>
                <a:cs typeface="Arial"/>
              </a:rPr>
              <a:t>3</a:t>
            </a:r>
            <a:endParaRPr sz="2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 bwMode="auto">
          <a:xfrm>
            <a:off x="924445" y="4557046"/>
            <a:ext cx="2932546" cy="971716"/>
          </a:xfrm>
          <a:prstGeom prst="rect">
            <a:avLst/>
          </a:prstGeom>
        </p:spPr>
        <p:txBody>
          <a:bodyPr vert="horz" wrap="square" lIns="0" tIns="72978" rIns="0" bIns="0" rtlCol="0">
            <a:spAutoFit/>
          </a:bodyPr>
          <a:lstStyle/>
          <a:p>
            <a:pPr marL="11142" marR="4457">
              <a:lnSpc>
                <a:spcPct val="79800"/>
              </a:lnSpc>
              <a:spcBef>
                <a:spcPts val="575"/>
              </a:spcBef>
              <a:defRPr/>
            </a:pPr>
            <a:r>
              <a:rPr sz="2000" spc="-18">
                <a:solidFill>
                  <a:srgbClr val="202124"/>
                </a:solidFill>
                <a:latin typeface="Arial"/>
                <a:cs typeface="Arial"/>
              </a:rPr>
              <a:t>Проверьте</a:t>
            </a:r>
            <a:r>
              <a:rPr sz="2000" spc="-7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9">
                <a:solidFill>
                  <a:srgbClr val="202124"/>
                </a:solidFill>
                <a:latin typeface="Arial"/>
                <a:cs typeface="Arial"/>
              </a:rPr>
              <a:t>информацию </a:t>
            </a:r>
            <a:r>
              <a:rPr sz="200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2000" spc="-4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9">
                <a:solidFill>
                  <a:srgbClr val="202124"/>
                </a:solidFill>
                <a:latin typeface="Arial"/>
                <a:cs typeface="Arial"/>
              </a:rPr>
              <a:t>Интернете</a:t>
            </a:r>
            <a:endParaRPr sz="2000">
              <a:latin typeface="Arial"/>
              <a:cs typeface="Arial"/>
            </a:endParaRPr>
          </a:p>
          <a:p>
            <a:pPr marL="11142">
              <a:lnSpc>
                <a:spcPts val="1465"/>
              </a:lnSpc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1600" spc="-26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обратитесь</a:t>
            </a:r>
            <a:r>
              <a:rPr sz="1600" spc="-26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за</a:t>
            </a:r>
            <a:r>
              <a:rPr sz="1600" spc="-26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помощью</a:t>
            </a:r>
            <a:endParaRPr sz="1600">
              <a:latin typeface="Arial"/>
              <a:cs typeface="Arial"/>
            </a:endParaRPr>
          </a:p>
          <a:p>
            <a:pPr marL="11142">
              <a:lnSpc>
                <a:spcPts val="1781"/>
              </a:lnSpc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к</a:t>
            </a:r>
            <a:r>
              <a:rPr sz="1600" spc="-3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близким</a:t>
            </a:r>
            <a:r>
              <a:rPr sz="1600" spc="-35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родственникам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 bwMode="auto">
          <a:xfrm>
            <a:off x="417128" y="4699406"/>
            <a:ext cx="335840" cy="336106"/>
          </a:xfrm>
          <a:custGeom>
            <a:avLst/>
            <a:gdLst/>
            <a:ahLst/>
            <a:cxnLst/>
            <a:rect l="l" t="t" r="r" b="b"/>
            <a:pathLst>
              <a:path w="382905" h="382904" extrusionOk="0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4" name="object 14"/>
          <p:cNvSpPr txBox="1"/>
          <p:nvPr/>
        </p:nvSpPr>
        <p:spPr bwMode="auto">
          <a:xfrm>
            <a:off x="464616" y="4619870"/>
            <a:ext cx="230234" cy="452580"/>
          </a:xfrm>
          <a:prstGeom prst="rect">
            <a:avLst/>
          </a:prstGeom>
        </p:spPr>
        <p:txBody>
          <a:bodyPr vert="horz" wrap="square" lIns="0" tIns="10585" rIns="0" bIns="0" rtlCol="0">
            <a:spAutoFit/>
          </a:bodyPr>
          <a:lstStyle/>
          <a:p>
            <a:pPr marL="11142">
              <a:spcBef>
                <a:spcPts val="83"/>
              </a:spcBef>
              <a:defRPr/>
            </a:pPr>
            <a:r>
              <a:rPr sz="2900" b="1" spc="-4">
                <a:solidFill>
                  <a:srgbClr val="272324"/>
                </a:solidFill>
                <a:latin typeface="Arial"/>
                <a:cs typeface="Arial"/>
              </a:rPr>
              <a:t>4</a:t>
            </a:r>
            <a:endParaRPr sz="2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 bwMode="auto">
          <a:xfrm>
            <a:off x="8080889" y="1686330"/>
            <a:ext cx="2141680" cy="1164829"/>
          </a:xfrm>
          <a:prstGeom prst="rect">
            <a:avLst/>
          </a:prstGeom>
        </p:spPr>
        <p:txBody>
          <a:bodyPr vert="horz" wrap="square" lIns="0" tIns="106960" rIns="0" bIns="0" rtlCol="0">
            <a:spAutoFit/>
          </a:bodyPr>
          <a:lstStyle/>
          <a:p>
            <a:pPr marL="11142" marR="134815">
              <a:lnSpc>
                <a:spcPct val="68800"/>
              </a:lnSpc>
              <a:spcBef>
                <a:spcPts val="842"/>
              </a:spcBef>
              <a:defRPr/>
            </a:pPr>
            <a:r>
              <a:rPr sz="2000" spc="-9">
                <a:solidFill>
                  <a:srgbClr val="202124"/>
                </a:solidFill>
                <a:latin typeface="Arial"/>
                <a:cs typeface="Arial"/>
              </a:rPr>
              <a:t>Самостоятельно позвоните</a:t>
            </a:r>
            <a:endParaRPr sz="2000">
              <a:latin typeface="Arial"/>
              <a:cs typeface="Arial"/>
            </a:endParaRPr>
          </a:p>
          <a:p>
            <a:pPr marL="11142">
              <a:lnSpc>
                <a:spcPts val="1465"/>
              </a:lnSpc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близкому</a:t>
            </a:r>
            <a:r>
              <a:rPr sz="1600" spc="-44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человеку</a:t>
            </a:r>
            <a:r>
              <a:rPr sz="1600" spc="-3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44">
                <a:solidFill>
                  <a:srgbClr val="202124"/>
                </a:solidFill>
                <a:latin typeface="Arial"/>
                <a:cs typeface="Arial"/>
              </a:rPr>
              <a:t>/</a:t>
            </a:r>
            <a:endParaRPr sz="1600">
              <a:latin typeface="Arial"/>
              <a:cs typeface="Arial"/>
            </a:endParaRPr>
          </a:p>
          <a:p>
            <a:pPr marL="11142">
              <a:lnSpc>
                <a:spcPts val="1781"/>
              </a:lnSpc>
              <a:defRPr/>
            </a:pP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600" spc="-18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банк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/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600" spc="-13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600" spc="-9">
                <a:solidFill>
                  <a:srgbClr val="202124"/>
                </a:solidFill>
                <a:latin typeface="Arial"/>
                <a:cs typeface="Arial"/>
              </a:rPr>
              <a:t>организацию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 bwMode="auto">
          <a:xfrm>
            <a:off x="7558750" y="1822701"/>
            <a:ext cx="335840" cy="336106"/>
          </a:xfrm>
          <a:custGeom>
            <a:avLst/>
            <a:gdLst/>
            <a:ahLst/>
            <a:cxnLst/>
            <a:rect l="l" t="t" r="r" b="b"/>
            <a:pathLst>
              <a:path w="382904" h="382905" extrusionOk="0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7" name="object 17"/>
          <p:cNvSpPr txBox="1"/>
          <p:nvPr/>
        </p:nvSpPr>
        <p:spPr bwMode="auto">
          <a:xfrm>
            <a:off x="7610398" y="1735752"/>
            <a:ext cx="230234" cy="452580"/>
          </a:xfrm>
          <a:prstGeom prst="rect">
            <a:avLst/>
          </a:prstGeom>
        </p:spPr>
        <p:txBody>
          <a:bodyPr vert="horz" wrap="square" lIns="0" tIns="10585" rIns="0" bIns="0" rtlCol="0">
            <a:spAutoFit/>
          </a:bodyPr>
          <a:lstStyle/>
          <a:p>
            <a:pPr marL="11142">
              <a:spcBef>
                <a:spcPts val="83"/>
              </a:spcBef>
              <a:defRPr/>
            </a:pPr>
            <a:r>
              <a:rPr sz="2900" b="1" spc="-4">
                <a:solidFill>
                  <a:srgbClr val="272324"/>
                </a:solidFill>
                <a:latin typeface="Arial"/>
                <a:cs typeface="Arial"/>
              </a:rPr>
              <a:t>5</a:t>
            </a:r>
            <a:endParaRPr sz="2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 bwMode="auto">
          <a:xfrm>
            <a:off x="8080889" y="2975519"/>
            <a:ext cx="2334942" cy="740890"/>
          </a:xfrm>
          <a:prstGeom prst="rect">
            <a:avLst/>
          </a:prstGeom>
        </p:spPr>
        <p:txBody>
          <a:bodyPr vert="horz" wrap="square" lIns="0" tIns="66850" rIns="0" bIns="0" rtlCol="0">
            <a:spAutoFit/>
          </a:bodyPr>
          <a:lstStyle/>
          <a:p>
            <a:pPr marL="11142" marR="4457">
              <a:lnSpc>
                <a:spcPct val="81900"/>
              </a:lnSpc>
              <a:spcBef>
                <a:spcPts val="526"/>
              </a:spcBef>
              <a:defRPr/>
            </a:pPr>
            <a:r>
              <a:rPr sz="200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000" spc="-4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8">
                <a:solidFill>
                  <a:srgbClr val="202124"/>
                </a:solidFill>
                <a:latin typeface="Arial"/>
                <a:cs typeface="Arial"/>
              </a:rPr>
              <a:t>перезванивайте </a:t>
            </a:r>
            <a:r>
              <a:rPr sz="1700">
                <a:solidFill>
                  <a:srgbClr val="202124"/>
                </a:solidFill>
                <a:latin typeface="Arial"/>
                <a:cs typeface="Arial"/>
              </a:rPr>
              <a:t>по </a:t>
            </a:r>
            <a:r>
              <a:rPr sz="1700" spc="-9">
                <a:solidFill>
                  <a:srgbClr val="202124"/>
                </a:solidFill>
                <a:latin typeface="Arial"/>
                <a:cs typeface="Arial"/>
              </a:rPr>
              <a:t>незнакомым номерам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 bwMode="auto">
          <a:xfrm>
            <a:off x="8058556" y="4678472"/>
            <a:ext cx="2316561" cy="759843"/>
          </a:xfrm>
          <a:prstGeom prst="rect">
            <a:avLst/>
          </a:prstGeom>
        </p:spPr>
        <p:txBody>
          <a:bodyPr vert="horz" wrap="square" lIns="0" tIns="11142" rIns="0" bIns="0" rtlCol="0">
            <a:spAutoFit/>
          </a:bodyPr>
          <a:lstStyle/>
          <a:p>
            <a:pPr marL="11142">
              <a:lnSpc>
                <a:spcPts val="2027"/>
              </a:lnSpc>
              <a:spcBef>
                <a:spcPts val="88"/>
              </a:spcBef>
              <a:defRPr/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Возьмите</a:t>
            </a:r>
            <a:r>
              <a:rPr b="1" spc="132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18">
                <a:solidFill>
                  <a:srgbClr val="FFFFFF"/>
                </a:solidFill>
                <a:latin typeface="Arial"/>
                <a:cs typeface="Arial"/>
              </a:rPr>
              <a:t>паузу</a:t>
            </a:r>
            <a:endParaRPr>
              <a:latin typeface="Arial"/>
              <a:cs typeface="Arial"/>
            </a:endParaRPr>
          </a:p>
          <a:p>
            <a:pPr marL="11142" marR="4457">
              <a:lnSpc>
                <a:spcPts val="1842"/>
              </a:lnSpc>
              <a:spcBef>
                <a:spcPts val="184"/>
              </a:spcBef>
              <a:defRPr/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b="1" spc="83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спросите</a:t>
            </a:r>
            <a:r>
              <a:rPr b="1" spc="83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9">
                <a:solidFill>
                  <a:srgbClr val="FFFFFF"/>
                </a:solidFill>
                <a:latin typeface="Arial"/>
                <a:cs typeface="Arial"/>
              </a:rPr>
              <a:t>совета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b="1" spc="52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родных</a:t>
            </a:r>
            <a:r>
              <a:rPr b="1" spc="5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b="1" spc="5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9">
                <a:solidFill>
                  <a:srgbClr val="FFFFFF"/>
                </a:solidFill>
                <a:latin typeface="Arial"/>
                <a:cs typeface="Arial"/>
              </a:rPr>
              <a:t>друзей!</a:t>
            </a:r>
            <a:endParaRPr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 bwMode="auto">
          <a:xfrm>
            <a:off x="7558750" y="3066572"/>
            <a:ext cx="335840" cy="336106"/>
          </a:xfrm>
          <a:custGeom>
            <a:avLst/>
            <a:gdLst/>
            <a:ahLst/>
            <a:cxnLst/>
            <a:rect l="l" t="t" r="r" b="b"/>
            <a:pathLst>
              <a:path w="382904" h="382904" extrusionOk="0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21" name="object 21"/>
          <p:cNvSpPr txBox="1"/>
          <p:nvPr/>
        </p:nvSpPr>
        <p:spPr bwMode="auto">
          <a:xfrm>
            <a:off x="7600272" y="2987036"/>
            <a:ext cx="230234" cy="452580"/>
          </a:xfrm>
          <a:prstGeom prst="rect">
            <a:avLst/>
          </a:prstGeom>
        </p:spPr>
        <p:txBody>
          <a:bodyPr vert="horz" wrap="square" lIns="0" tIns="10585" rIns="0" bIns="0" rtlCol="0">
            <a:spAutoFit/>
          </a:bodyPr>
          <a:lstStyle/>
          <a:p>
            <a:pPr marL="11142">
              <a:spcBef>
                <a:spcPts val="83"/>
              </a:spcBef>
              <a:defRPr/>
            </a:pPr>
            <a:r>
              <a:rPr sz="2900" b="1" spc="-4">
                <a:solidFill>
                  <a:srgbClr val="272324"/>
                </a:solidFill>
                <a:latin typeface="Arial"/>
                <a:cs typeface="Arial"/>
              </a:rPr>
              <a:t>6</a:t>
            </a:r>
            <a:endParaRPr sz="2900">
              <a:latin typeface="Arial"/>
              <a:cs typeface="Arial"/>
            </a:endParaRPr>
          </a:p>
        </p:txBody>
      </p:sp>
      <p:pic>
        <p:nvPicPr>
          <p:cNvPr id="22" name="object 22"/>
          <p:cNvPicPr/>
          <p:nvPr/>
        </p:nvPicPr>
        <p:blipFill>
          <a:blip r:embed="rId2" cstate="print"/>
          <a:stretch/>
        </p:blipFill>
        <p:spPr bwMode="auto">
          <a:xfrm>
            <a:off x="3683275" y="1857086"/>
            <a:ext cx="4091374" cy="4143650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3" cstate="print"/>
          <a:stretch/>
        </p:blipFill>
        <p:spPr bwMode="auto">
          <a:xfrm>
            <a:off x="7904978" y="3979003"/>
            <a:ext cx="2582649" cy="16879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212</Words>
  <Application>Microsoft Office PowerPoint</Application>
  <DocSecurity>0</DocSecurity>
  <PresentationFormat>Произвольный</PresentationFormat>
  <Paragraphs>40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ОБЩИЕ ПРАВИЛА ПОВЕДЕНИЯ С КИБЕРМОШЕННИКАМИ</vt:lpstr>
      <vt:lpstr>ОБЩИЕ ПРАВИЛА ПОВЕДЕНИЯ С КИБЕРМОШЕННИКАМИ</vt:lpstr>
      <vt:lpstr>КАК ПРОТИВОСТОЯТЬ ТЕЛЕФОННЫМ МОШЕННИКАМ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Костыря Дмитрий Юрьевич</dc:creator>
  <cp:lastModifiedBy>User</cp:lastModifiedBy>
  <cp:revision>216</cp:revision>
  <dcterms:created xsi:type="dcterms:W3CDTF">2023-06-19T06:32:01Z</dcterms:created>
  <dcterms:modified xsi:type="dcterms:W3CDTF">2023-12-25T14:10:00Z</dcterms:modified>
  <dc:identifier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2023-02-14T00:00:00Z</vt:filetime>
  </property>
  <property fmtid="{D5CDD505-2E9C-101B-9397-08002B2CF9AE}" pid="3" name="Creator">
    <vt:lpwstr>Adobe InDesign 18.0 (Windows)</vt:lpwstr>
  </property>
  <property fmtid="{D5CDD505-2E9C-101B-9397-08002B2CF9AE}" pid="4" name="LastSaved">
    <vt:filetime>2023-06-19T00:00:00Z</vt:filetime>
  </property>
</Properties>
</file>